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78" r:id="rId8"/>
    <p:sldId id="263" r:id="rId9"/>
    <p:sldId id="279" r:id="rId10"/>
    <p:sldId id="280" r:id="rId11"/>
    <p:sldId id="281" r:id="rId12"/>
    <p:sldId id="282" r:id="rId13"/>
    <p:sldId id="268" r:id="rId14"/>
    <p:sldId id="269" r:id="rId15"/>
    <p:sldId id="270" r:id="rId16"/>
    <p:sldId id="271" r:id="rId17"/>
    <p:sldId id="272" r:id="rId18"/>
    <p:sldId id="273" r:id="rId19"/>
    <p:sldId id="274" r:id="rId20"/>
    <p:sldId id="275" r:id="rId21"/>
    <p:sldId id="276" r:id="rId22"/>
    <p:sldId id="28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7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C4CA1-7F39-43EA-8ABE-B124B374E752}"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24D74-6D57-4932-B1F1-061107FB4C9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24D74-6D57-4932-B1F1-061107FB4C98}"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75" y="0"/>
            <a:ext cx="12218375" cy="6866792"/>
          </a:xfrm>
          <a:prstGeom prst="rect">
            <a:avLst/>
          </a:prstGeom>
        </p:spPr>
      </p:pic>
      <p:sp>
        <p:nvSpPr>
          <p:cNvPr id="2" name="Title 1"/>
          <p:cNvSpPr>
            <a:spLocks noGrp="1"/>
          </p:cNvSpPr>
          <p:nvPr>
            <p:ph type="ctrTitle"/>
          </p:nvPr>
        </p:nvSpPr>
        <p:spPr>
          <a:xfrm>
            <a:off x="1777463" y="798973"/>
            <a:ext cx="8637073" cy="1583244"/>
          </a:xfrm>
        </p:spPr>
        <p:txBody>
          <a:bodyPr bIns="0" anchor="b">
            <a:noAutofit/>
          </a:bodyPr>
          <a:lstStyle>
            <a:lvl1pPr algn="l">
              <a:defRPr sz="6000">
                <a:latin typeface="Calibri Light" panose="020F0302020204030204" pitchFamily="34" charset="0"/>
                <a:cs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785279" y="2499558"/>
            <a:ext cx="8637072" cy="2123283"/>
          </a:xfrm>
        </p:spPr>
        <p:txBody>
          <a:bodyPr tIns="91440" bIns="91440">
            <a:normAutofit/>
          </a:bodyPr>
          <a:lstStyle>
            <a:lvl1pPr marL="0" indent="0" algn="l">
              <a:buNone/>
              <a:defRPr sz="1800" b="0" cap="all" baseline="0">
                <a:solidFill>
                  <a:schemeClr val="tx1"/>
                </a:solidFill>
                <a:latin typeface="Calibri Light" panose="020F0302020204030204" pitchFamily="34" charset="0"/>
                <a:cs typeface="Calibri Light" panose="020F0302020204030204" pitchFamily="34" charset="0"/>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18CC59C-18C3-479D-A61D-5BFC5AEC9EE4}" type="datetimeFigureOut">
              <a:rPr lang="en-US" smtClean="0"/>
              <a:t>6/15/2020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966443" y="795648"/>
            <a:ext cx="811019" cy="503578"/>
          </a:xfrm>
        </p:spPr>
        <p:txBody>
          <a:bodyPr/>
          <a:lstStyle/>
          <a:p>
            <a:fld id="{19C22F06-C966-4118-A11E-906FFC1B8F56}" type="slidenum">
              <a:rPr lang="en-US" smtClean="0"/>
              <a:t>‹#›</a:t>
            </a:fld>
            <a:endParaRPr lang="en-US"/>
          </a:p>
        </p:txBody>
      </p:sp>
      <p:cxnSp>
        <p:nvCxnSpPr>
          <p:cNvPr id="15" name="Straight Connector 14"/>
          <p:cNvCxnSpPr/>
          <p:nvPr/>
        </p:nvCxnSpPr>
        <p:spPr>
          <a:xfrm>
            <a:off x="1777464" y="2385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8CC59C-18C3-479D-A61D-5BFC5AEC9EE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22F06-C966-4118-A11E-906FFC1B8F5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8CC59C-18C3-479D-A61D-5BFC5AEC9EE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22F06-C966-4118-A11E-906FFC1B8F5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77" y="-10990"/>
            <a:ext cx="12218377" cy="6879431"/>
          </a:xfrm>
          <a:prstGeom prst="rect">
            <a:avLst/>
          </a:prstGeom>
        </p:spPr>
      </p:pic>
      <p:sp>
        <p:nvSpPr>
          <p:cNvPr id="2" name="Title 1"/>
          <p:cNvSpPr>
            <a:spLocks noGrp="1"/>
          </p:cNvSpPr>
          <p:nvPr>
            <p:ph type="title"/>
          </p:nvPr>
        </p:nvSpPr>
        <p:spPr/>
        <p:txBody>
          <a:bodyPr/>
          <a:lstStyle>
            <a:lvl1pPr>
              <a:defRPr>
                <a:latin typeface="Calibri Light" panose="020F0302020204030204" pitchFamily="34" charset="0"/>
                <a:cs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nchor="t"/>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18CC59C-18C3-479D-A61D-5BFC5AEC9EE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22F06-C966-4118-A11E-906FFC1B8F5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8CC59C-18C3-479D-A61D-5BFC5AEC9EE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22F06-C966-4118-A11E-906FFC1B8F5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8CC59C-18C3-479D-A61D-5BFC5AEC9EE4}"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22F06-C966-4118-A11E-906FFC1B8F5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CC59C-18C3-479D-A61D-5BFC5AEC9EE4}"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C22F06-C966-4118-A11E-906FFC1B8F5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8CC59C-18C3-479D-A61D-5BFC5AEC9EE4}"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22F06-C966-4118-A11E-906FFC1B8F5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8CC59C-18C3-479D-A61D-5BFC5AEC9EE4}"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C22F06-C966-4118-A11E-906FFC1B8F5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8CC59C-18C3-479D-A61D-5BFC5AEC9EE4}"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22F06-C966-4118-A11E-906FFC1B8F5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8CC59C-18C3-479D-A61D-5BFC5AEC9EE4}" type="datetimeFigureOut">
              <a:rPr lang="en-US" smtClean="0"/>
              <a:t>6/15/2020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9C22F06-C966-4118-A11E-906FFC1B8F5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8CC59C-18C3-479D-A61D-5BFC5AEC9EE4}" type="datetimeFigureOut">
              <a:rPr lang="en-US" smtClean="0"/>
              <a:t>6/15/2020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9C22F06-C966-4118-A11E-906FFC1B8F56}"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2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2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2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463" y="811724"/>
            <a:ext cx="8637073" cy="1573257"/>
          </a:xfrm>
        </p:spPr>
        <p:txBody>
          <a:bodyPr>
            <a:normAutofit/>
          </a:bodyPr>
          <a:lstStyle/>
          <a:p>
            <a:pPr algn="ctr"/>
            <a:r>
              <a:rPr lang="en-US" sz="4800" dirty="0"/>
              <a:t>Leadership term project</a:t>
            </a:r>
          </a:p>
        </p:txBody>
      </p:sp>
      <p:sp>
        <p:nvSpPr>
          <p:cNvPr id="6" name="Subtitle 2"/>
          <p:cNvSpPr>
            <a:spLocks noGrp="1"/>
          </p:cNvSpPr>
          <p:nvPr>
            <p:ph type="subTitle" idx="1"/>
          </p:nvPr>
        </p:nvSpPr>
        <p:spPr>
          <a:xfrm>
            <a:off x="2417779" y="2485359"/>
            <a:ext cx="9144000" cy="2913845"/>
          </a:xfrm>
        </p:spPr>
        <p:txBody>
          <a:bodyPr>
            <a:normAutofit/>
          </a:bodyPr>
          <a:lstStyle/>
          <a:p>
            <a:pPr algn="l">
              <a:spcBef>
                <a:spcPts val="0"/>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Submitted to: </a:t>
            </a:r>
            <a:endParaRPr lang="en-US" dirty="0"/>
          </a:p>
          <a:p>
            <a:pPr>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Ma’am </a:t>
            </a:r>
            <a:r>
              <a:rPr lang="en-US" dirty="0" err="1">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Rizwana</a:t>
            </a:r>
            <a:endPar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endParaRPr>
          </a:p>
          <a:p>
            <a:pPr>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Group Members:</a:t>
            </a:r>
            <a:endParaRPr lang="en-US" dirty="0"/>
          </a:p>
          <a:p>
            <a:pPr algn="l">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Hamza Farooq		[2016-CS-122]</a:t>
            </a:r>
            <a:endParaRPr lang="en-US" dirty="0"/>
          </a:p>
          <a:p>
            <a:pPr algn="l">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Sana Masood			[2016-CS-153]</a:t>
            </a:r>
            <a:endParaRPr lang="en-US" dirty="0"/>
          </a:p>
          <a:p>
            <a:pPr algn="l">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Komal </a:t>
            </a:r>
            <a:r>
              <a:rPr lang="en-US" dirty="0" err="1">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shehzadi</a:t>
            </a: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[2016-CS-178]</a:t>
            </a:r>
            <a:endParaRPr lang="en-US" dirty="0"/>
          </a:p>
          <a:p>
            <a:pPr algn="l">
              <a:spcBef>
                <a:spcPts val="445"/>
              </a:spcBef>
              <a:buClr>
                <a:schemeClr val="dk2"/>
              </a:buClr>
              <a:buSzPts val="2220"/>
            </a:pP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a:t>
            </a:r>
            <a:r>
              <a:rPr lang="en-US" dirty="0" err="1">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zoha</a:t>
            </a:r>
            <a:r>
              <a:rPr lang="en-US" dirty="0">
                <a:solidFill>
                  <a:schemeClr val="dk2"/>
                </a:solidFill>
                <a:latin typeface="Palatino Linotype" panose="02040502050505030304"/>
                <a:ea typeface="Palatino Linotype" panose="02040502050505030304"/>
                <a:cs typeface="Palatino Linotype" panose="02040502050505030304"/>
                <a:sym typeface="Palatino Linotype" panose="02040502050505030304"/>
              </a:rPr>
              <a:t> Rasheed		[2016-CS-374]</a:t>
            </a:r>
            <a:endParaRPr lang="en-US" dirty="0"/>
          </a:p>
          <a:p>
            <a:endParaRPr lang="en-US"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2317" y="52559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down)">
                                      <p:cBhvr>
                                        <p:cTn id="19" dur="500"/>
                                        <p:tgtEl>
                                          <p:spTgt spid="6">
                                            <p:txEl>
                                              <p:pRg st="3" end="3"/>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down)">
                                      <p:cBhvr>
                                        <p:cTn id="23" dur="500"/>
                                        <p:tgtEl>
                                          <p:spTgt spid="6">
                                            <p:txEl>
                                              <p:pRg st="4" end="4"/>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down)">
                                      <p:cBhvr>
                                        <p:cTn id="27" dur="500"/>
                                        <p:tgtEl>
                                          <p:spTgt spid="6">
                                            <p:txEl>
                                              <p:pRg st="5" end="5"/>
                                            </p:tx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down)">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05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8"/>
                </p:tgtEl>
              </p:cMediaNode>
            </p:audio>
          </p:childTnLst>
        </p:cTn>
      </p:par>
    </p:tnLst>
    <p:bldLst>
      <p:bldP spid="6"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26799D-0594-4DD5-B1E2-069B3E548F84}"/>
              </a:ext>
            </a:extLst>
          </p:cNvPr>
          <p:cNvPicPr>
            <a:picLocks noChangeAspect="1"/>
          </p:cNvPicPr>
          <p:nvPr/>
        </p:nvPicPr>
        <p:blipFill rotWithShape="1">
          <a:blip r:embed="rId4">
            <a:extLst>
              <a:ext uri="{28A0092B-C50C-407E-A947-70E740481C1C}">
                <a14:useLocalDpi xmlns:a14="http://schemas.microsoft.com/office/drawing/2010/main" val="0"/>
              </a:ext>
            </a:extLst>
          </a:blip>
          <a:srcRect b="9866"/>
          <a:stretch/>
        </p:blipFill>
        <p:spPr>
          <a:xfrm>
            <a:off x="8620812" y="1219176"/>
            <a:ext cx="3030718" cy="4097541"/>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a:t>Imran Khan</a:t>
            </a:r>
          </a:p>
        </p:txBody>
      </p:sp>
      <p:sp>
        <p:nvSpPr>
          <p:cNvPr id="3" name="Content Placeholder 2"/>
          <p:cNvSpPr>
            <a:spLocks noGrp="1"/>
          </p:cNvSpPr>
          <p:nvPr>
            <p:ph idx="1"/>
          </p:nvPr>
        </p:nvSpPr>
        <p:spPr>
          <a:xfrm>
            <a:off x="1451579" y="1391656"/>
            <a:ext cx="6410375" cy="1931563"/>
          </a:xfrm>
        </p:spPr>
        <p:txBody>
          <a:bodyPr>
            <a:normAutofit fontScale="92500"/>
          </a:bodyPr>
          <a:lstStyle/>
          <a:p>
            <a:pPr marL="0" indent="0">
              <a:buNone/>
            </a:pPr>
            <a:r>
              <a:rPr lang="en-US" dirty="0"/>
              <a:t>Imran Ahmed Khan </a:t>
            </a:r>
            <a:r>
              <a:rPr lang="en-US" dirty="0" err="1"/>
              <a:t>Niazi</a:t>
            </a:r>
            <a:r>
              <a:rPr lang="en-US" dirty="0"/>
              <a:t> is the 22nd and current Prime Minister of Pakistan and the chairman of the Pakistan Tehreek-e-</a:t>
            </a:r>
            <a:r>
              <a:rPr lang="en-US" dirty="0" err="1"/>
              <a:t>Insaf</a:t>
            </a:r>
            <a:r>
              <a:rPr lang="en-US" dirty="0"/>
              <a:t> (PTI). Before entering politics, Khan was an international cricketer and captain of the Pakistan national cricket team, which he led to victory in the 1992 Cricket World Cup.</a:t>
            </a:r>
          </a:p>
        </p:txBody>
      </p:sp>
      <p:graphicFrame>
        <p:nvGraphicFramePr>
          <p:cNvPr id="4" name="Table 4"/>
          <p:cNvGraphicFramePr>
            <a:graphicFrameLocks noGrp="1"/>
          </p:cNvGraphicFramePr>
          <p:nvPr/>
        </p:nvGraphicFramePr>
        <p:xfrm>
          <a:off x="1451579" y="3534781"/>
          <a:ext cx="6410376" cy="249428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algn="ctr"/>
                      <a:r>
                        <a:rPr lang="en-US" dirty="0"/>
                        <a:t>Persuasion skills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Uses foul language</a:t>
                      </a:r>
                    </a:p>
                  </a:txBody>
                  <a:tcPr/>
                </a:tc>
                <a:extLst>
                  <a:ext uri="{0D108BD9-81ED-4DB2-BD59-A6C34878D82A}">
                    <a16:rowId xmlns:a16="http://schemas.microsoft.com/office/drawing/2014/main" val="10001"/>
                  </a:ext>
                </a:extLst>
              </a:tr>
              <a:tr h="370840">
                <a:tc>
                  <a:txBody>
                    <a:bodyPr/>
                    <a:lstStyle/>
                    <a:p>
                      <a:pPr algn="ctr"/>
                      <a:r>
                        <a:rPr lang="en-US" dirty="0"/>
                        <a:t>Addresses the common issues by himself</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Too much competitive</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Looks at all sides of a 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Way too much confident</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Independent decision making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Less outcomes</a:t>
                      </a:r>
                    </a:p>
                  </a:txBody>
                  <a:tcPr/>
                </a:tc>
                <a:extLst>
                  <a:ext uri="{0D108BD9-81ED-4DB2-BD59-A6C34878D82A}">
                    <a16:rowId xmlns:a16="http://schemas.microsoft.com/office/drawing/2014/main" val="100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credibility</a:t>
                      </a:r>
                    </a:p>
                  </a:txBody>
                  <a:tcPr/>
                </a:tc>
                <a:extLst>
                  <a:ext uri="{0D108BD9-81ED-4DB2-BD59-A6C34878D82A}">
                    <a16:rowId xmlns:a16="http://schemas.microsoft.com/office/drawing/2014/main" val="10005"/>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93597" y="6029061"/>
            <a:ext cx="406400" cy="406400"/>
          </a:xfrm>
          <a:prstGeom prst="rect">
            <a:avLst/>
          </a:prstGeom>
        </p:spPr>
      </p:pic>
      <p:sp>
        <p:nvSpPr>
          <p:cNvPr id="6" name="Frame 5">
            <a:extLst>
              <a:ext uri="{FF2B5EF4-FFF2-40B4-BE49-F238E27FC236}">
                <a16:creationId xmlns:a16="http://schemas.microsoft.com/office/drawing/2014/main" id="{4C03596C-312E-4006-9F19-A52DE7E845FA}"/>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3BE198-875B-45BA-9CBF-6EDFD6BF7D85}"/>
              </a:ext>
            </a:extLst>
          </p:cNvPr>
          <p:cNvPicPr>
            <a:picLocks noChangeAspect="1"/>
          </p:cNvPicPr>
          <p:nvPr/>
        </p:nvPicPr>
        <p:blipFill rotWithShape="1">
          <a:blip r:embed="rId4">
            <a:extLst>
              <a:ext uri="{28A0092B-C50C-407E-A947-70E740481C1C}">
                <a14:useLocalDpi xmlns:a14="http://schemas.microsoft.com/office/drawing/2010/main" val="0"/>
              </a:ext>
            </a:extLst>
          </a:blip>
          <a:srcRect b="4451"/>
          <a:stretch/>
        </p:blipFill>
        <p:spPr>
          <a:xfrm>
            <a:off x="8581227" y="1176309"/>
            <a:ext cx="3123754" cy="4102701"/>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a:t>Shahbaz sharif</a:t>
            </a:r>
          </a:p>
        </p:txBody>
      </p:sp>
      <p:sp>
        <p:nvSpPr>
          <p:cNvPr id="3" name="Content Placeholder 2"/>
          <p:cNvSpPr>
            <a:spLocks noGrp="1"/>
          </p:cNvSpPr>
          <p:nvPr>
            <p:ph idx="1"/>
          </p:nvPr>
        </p:nvSpPr>
        <p:spPr>
          <a:xfrm>
            <a:off x="1451579" y="1391656"/>
            <a:ext cx="6410375" cy="1931563"/>
          </a:xfrm>
        </p:spPr>
        <p:txBody>
          <a:bodyPr>
            <a:normAutofit fontScale="92500"/>
          </a:bodyPr>
          <a:lstStyle/>
          <a:p>
            <a:pPr marL="0" indent="0">
              <a:buNone/>
            </a:pPr>
            <a:r>
              <a:rPr lang="en-US" dirty="0" err="1"/>
              <a:t>Mian</a:t>
            </a:r>
            <a:r>
              <a:rPr lang="en-US" dirty="0"/>
              <a:t> Muhammad </a:t>
            </a:r>
            <a:r>
              <a:rPr lang="en-US" dirty="0" err="1"/>
              <a:t>Shehbaz</a:t>
            </a:r>
            <a:r>
              <a:rPr lang="en-US" dirty="0"/>
              <a:t> Sharif is a Pakistani politician who is the current Leader of the Opposition in the National Assembly of Pakistan, in office since 20 August 2018. Previously, he has served as the Chief Minister of Punjab three times in his political career making him the longest serving Chief Minister of Punjab.</a:t>
            </a:r>
          </a:p>
        </p:txBody>
      </p:sp>
      <p:graphicFrame>
        <p:nvGraphicFramePr>
          <p:cNvPr id="4" name="Table 4"/>
          <p:cNvGraphicFramePr>
            <a:graphicFrameLocks noGrp="1"/>
          </p:cNvGraphicFramePr>
          <p:nvPr/>
        </p:nvGraphicFramePr>
        <p:xfrm>
          <a:off x="1451578" y="3313523"/>
          <a:ext cx="6410376" cy="303276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algn="ctr"/>
                      <a:r>
                        <a:rPr lang="en-US" dirty="0"/>
                        <a:t>Credibility among the people of Punjab especially Lahore in past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Dependent governance </a:t>
                      </a:r>
                    </a:p>
                  </a:txBody>
                  <a:tcPr/>
                </a:tc>
                <a:extLst>
                  <a:ext uri="{0D108BD9-81ED-4DB2-BD59-A6C34878D82A}">
                    <a16:rowId xmlns:a16="http://schemas.microsoft.com/office/drawing/2014/main" val="10001"/>
                  </a:ext>
                </a:extLst>
              </a:tr>
              <a:tr h="370840">
                <a:tc>
                  <a:txBody>
                    <a:bodyPr/>
                    <a:lstStyle/>
                    <a:p>
                      <a:pPr algn="ctr"/>
                      <a:r>
                        <a:rPr lang="en-US" dirty="0"/>
                        <a:t>His different schemes were a reason that people trusted him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No independent decision making</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Famous among students because of his reward giving schemes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credibility</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Corruption</a:t>
                      </a:r>
                    </a:p>
                  </a:txBody>
                  <a:tcPr/>
                </a:tc>
                <a:extLst>
                  <a:ext uri="{0D108BD9-81ED-4DB2-BD59-A6C34878D82A}">
                    <a16:rowId xmlns:a16="http://schemas.microsoft.com/office/drawing/2014/main" val="100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Panama Cases</a:t>
                      </a:r>
                    </a:p>
                  </a:txBody>
                  <a:tcPr/>
                </a:tc>
                <a:extLst>
                  <a:ext uri="{0D108BD9-81ED-4DB2-BD59-A6C34878D82A}">
                    <a16:rowId xmlns:a16="http://schemas.microsoft.com/office/drawing/2014/main" val="10005"/>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8756" y="6237468"/>
            <a:ext cx="406400" cy="406400"/>
          </a:xfrm>
          <a:prstGeom prst="rect">
            <a:avLst/>
          </a:prstGeom>
        </p:spPr>
      </p:pic>
      <p:sp>
        <p:nvSpPr>
          <p:cNvPr id="6" name="Frame 5">
            <a:extLst>
              <a:ext uri="{FF2B5EF4-FFF2-40B4-BE49-F238E27FC236}">
                <a16:creationId xmlns:a16="http://schemas.microsoft.com/office/drawing/2014/main" id="{610883FC-BC4E-45DA-BBA3-EE46BC8C8FB1}"/>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9753A-2A24-4E77-8995-69FF688596E7}"/>
              </a:ext>
            </a:extLst>
          </p:cNvPr>
          <p:cNvPicPr>
            <a:picLocks noChangeAspect="1"/>
          </p:cNvPicPr>
          <p:nvPr/>
        </p:nvPicPr>
        <p:blipFill rotWithShape="1">
          <a:blip r:embed="rId4">
            <a:extLst>
              <a:ext uri="{28A0092B-C50C-407E-A947-70E740481C1C}">
                <a14:useLocalDpi xmlns:a14="http://schemas.microsoft.com/office/drawing/2010/main" val="0"/>
              </a:ext>
            </a:extLst>
          </a:blip>
          <a:srcRect l="9450" r="1900"/>
          <a:stretch/>
        </p:blipFill>
        <p:spPr>
          <a:xfrm>
            <a:off x="8625526" y="1176680"/>
            <a:ext cx="3054791" cy="4161075"/>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err="1"/>
              <a:t>molana</a:t>
            </a:r>
            <a:r>
              <a:rPr lang="en-US" dirty="0"/>
              <a:t> </a:t>
            </a:r>
            <a:r>
              <a:rPr lang="en-US" dirty="0" err="1"/>
              <a:t>fazal</a:t>
            </a:r>
            <a:r>
              <a:rPr lang="en-US" dirty="0"/>
              <a:t> </a:t>
            </a:r>
            <a:r>
              <a:rPr lang="en-US" dirty="0" err="1"/>
              <a:t>ur</a:t>
            </a:r>
            <a:r>
              <a:rPr lang="en-US" dirty="0"/>
              <a:t> </a:t>
            </a:r>
            <a:r>
              <a:rPr lang="en-US" dirty="0" err="1"/>
              <a:t>rehman</a:t>
            </a:r>
            <a:endParaRPr lang="en-US" dirty="0"/>
          </a:p>
        </p:txBody>
      </p:sp>
      <p:sp>
        <p:nvSpPr>
          <p:cNvPr id="3" name="Content Placeholder 2"/>
          <p:cNvSpPr>
            <a:spLocks noGrp="1"/>
          </p:cNvSpPr>
          <p:nvPr>
            <p:ph idx="1"/>
          </p:nvPr>
        </p:nvSpPr>
        <p:spPr>
          <a:xfrm>
            <a:off x="1451579" y="1391656"/>
            <a:ext cx="6410375" cy="1931563"/>
          </a:xfrm>
        </p:spPr>
        <p:txBody>
          <a:bodyPr>
            <a:normAutofit fontScale="92500"/>
          </a:bodyPr>
          <a:lstStyle/>
          <a:p>
            <a:pPr marL="0" indent="0">
              <a:buNone/>
            </a:pPr>
            <a:r>
              <a:rPr lang="en-US" dirty="0"/>
              <a:t>Fazal-</a:t>
            </a:r>
            <a:r>
              <a:rPr lang="en-US" dirty="0" err="1"/>
              <a:t>ur</a:t>
            </a:r>
            <a:r>
              <a:rPr lang="en-US" dirty="0"/>
              <a:t>-Rehman is a </a:t>
            </a:r>
            <a:r>
              <a:rPr lang="en-US" dirty="0" err="1"/>
              <a:t>hard-line</a:t>
            </a:r>
            <a:r>
              <a:rPr lang="en-US" dirty="0"/>
              <a:t>, right-wing Pakistani politician and current president of </a:t>
            </a:r>
            <a:r>
              <a:rPr lang="en-US" dirty="0" err="1"/>
              <a:t>Jamiat</a:t>
            </a:r>
            <a:r>
              <a:rPr lang="en-US" dirty="0"/>
              <a:t> Ulema-e-Islam (F) (JUI-F) and Assembly of Islamic Scholars. Rehman was a member of the National Assembly between 1988 and May 2018 and previously served as Leader of the Opposition from 2004 to 2007.</a:t>
            </a:r>
          </a:p>
        </p:txBody>
      </p:sp>
      <p:graphicFrame>
        <p:nvGraphicFramePr>
          <p:cNvPr id="4" name="Table 4"/>
          <p:cNvGraphicFramePr>
            <a:graphicFrameLocks noGrp="1"/>
          </p:cNvGraphicFramePr>
          <p:nvPr/>
        </p:nvGraphicFramePr>
        <p:xfrm>
          <a:off x="1451579" y="3534781"/>
          <a:ext cx="6410376" cy="266192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algn="ctr"/>
                      <a:r>
                        <a:rPr lang="en-US" dirty="0"/>
                        <a:t>Know to be religious leader and politician as well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persuasion skills</a:t>
                      </a:r>
                    </a:p>
                  </a:txBody>
                  <a:tcPr/>
                </a:tc>
                <a:extLst>
                  <a:ext uri="{0D108BD9-81ED-4DB2-BD59-A6C34878D82A}">
                    <a16:rowId xmlns:a16="http://schemas.microsoft.com/office/drawing/2014/main" val="10001"/>
                  </a:ext>
                </a:extLst>
              </a:tr>
              <a:tr h="370840">
                <a:tc>
                  <a:txBody>
                    <a:bodyPr/>
                    <a:lstStyle/>
                    <a:p>
                      <a:pPr algn="ctr"/>
                      <a:r>
                        <a:rPr lang="en-US" dirty="0"/>
                        <a:t>Long term benefit due to commitment from his party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credibility</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Corruption</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Mostly creating riot among people</a:t>
                      </a:r>
                    </a:p>
                  </a:txBody>
                  <a:tcPr/>
                </a:tc>
                <a:extLst>
                  <a:ext uri="{0D108BD9-81ED-4DB2-BD59-A6C34878D82A}">
                    <a16:rowId xmlns:a16="http://schemas.microsoft.com/office/drawing/2014/main" val="10004"/>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4437" y="6196701"/>
            <a:ext cx="406400" cy="406400"/>
          </a:xfrm>
          <a:prstGeom prst="rect">
            <a:avLst/>
          </a:prstGeom>
        </p:spPr>
      </p:pic>
      <p:sp>
        <p:nvSpPr>
          <p:cNvPr id="6" name="Frame 5">
            <a:extLst>
              <a:ext uri="{FF2B5EF4-FFF2-40B4-BE49-F238E27FC236}">
                <a16:creationId xmlns:a16="http://schemas.microsoft.com/office/drawing/2014/main" id="{27809DBE-2BE3-4C3C-80A6-B161D7461A85}"/>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Corruption and its impact on society</a:t>
            </a:r>
          </a:p>
        </p:txBody>
      </p:sp>
      <p:sp>
        <p:nvSpPr>
          <p:cNvPr id="3" name="Content Placeholder 2"/>
          <p:cNvSpPr>
            <a:spLocks noGrp="1"/>
          </p:cNvSpPr>
          <p:nvPr>
            <p:ph idx="1"/>
          </p:nvPr>
        </p:nvSpPr>
        <p:spPr>
          <a:xfrm>
            <a:off x="1451579" y="1391656"/>
            <a:ext cx="9603275" cy="4074689"/>
          </a:xfrm>
        </p:spPr>
        <p:txBody>
          <a:bodyPr/>
          <a:lstStyle/>
          <a:p>
            <a:r>
              <a:rPr lang="en-US" dirty="0"/>
              <a:t>Corruption is a much-practiced evil from which originates countless misdemeanors.</a:t>
            </a:r>
          </a:p>
          <a:p>
            <a:r>
              <a:rPr lang="en-US" dirty="0"/>
              <a:t>It can rightly be asserted that corruption acts like a “wellhead” for other malpractices which in aftermath, destroys the fabric of society.</a:t>
            </a:r>
          </a:p>
          <a:p>
            <a:r>
              <a:rPr lang="en-US" dirty="0"/>
              <a:t>Unfortunately, Pakistan is replete with these all-too-often corrupt practices. Muhammad Ali Jinnah, our founder, was desirous of foundering a corruption-free Pakistan where law would prevail over all.</a:t>
            </a:r>
          </a:p>
          <a:p>
            <a:r>
              <a:rPr lang="en-US" dirty="0"/>
              <a:t>However, his dream was thrown to wolves highhandedly by power-brokers and Pakistan was acutely exposed to chronic waves of corruption.</a:t>
            </a:r>
          </a:p>
          <a:p>
            <a:endParaRPr lang="en-US" dirty="0"/>
          </a:p>
        </p:txBody>
      </p:sp>
      <p:pic>
        <p:nvPicPr>
          <p:cNvPr id="4" name="qkqca-xf9zt">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5476875" y="5743917"/>
            <a:ext cx="619125" cy="619125"/>
          </a:xfrm>
          <a:prstGeom prst="rect">
            <a:avLst/>
          </a:prstGeom>
        </p:spPr>
      </p:pic>
      <p:pic>
        <p:nvPicPr>
          <p:cNvPr id="6" name="Picture 5">
            <a:extLst>
              <a:ext uri="{FF2B5EF4-FFF2-40B4-BE49-F238E27FC236}">
                <a16:creationId xmlns:a16="http://schemas.microsoft.com/office/drawing/2014/main" id="{D2A7D392-C4A7-4109-B56F-E7A16CA5B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9836" y="4579"/>
            <a:ext cx="1872610" cy="221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0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Continued…</a:t>
            </a:r>
          </a:p>
        </p:txBody>
      </p:sp>
      <p:sp>
        <p:nvSpPr>
          <p:cNvPr id="3" name="Content Placeholder 2"/>
          <p:cNvSpPr>
            <a:spLocks noGrp="1"/>
          </p:cNvSpPr>
          <p:nvPr>
            <p:ph idx="1"/>
          </p:nvPr>
        </p:nvSpPr>
        <p:spPr>
          <a:xfrm>
            <a:off x="1451579" y="1391656"/>
            <a:ext cx="9603275" cy="4074689"/>
          </a:xfrm>
        </p:spPr>
        <p:txBody>
          <a:bodyPr/>
          <a:lstStyle/>
          <a:p>
            <a:r>
              <a:rPr lang="en-US" dirty="0"/>
              <a:t>the social evil such as corruption helped to hold a defective system in place which has been paralyzing the existence of merit since independence.</a:t>
            </a:r>
          </a:p>
          <a:p>
            <a:r>
              <a:rPr lang="en-US" dirty="0"/>
              <a:t>It is extremely difficult to ascertain the exact causes yet according to a Perception Survey carried out by Transparency International Pakistan, the table below holds Survey on Causes of Corruption. </a:t>
            </a:r>
          </a:p>
          <a:p>
            <a:pPr marL="0" indent="0">
              <a:buNone/>
            </a:pPr>
            <a:endParaRPr lang="en-US" dirty="0"/>
          </a:p>
        </p:txBody>
      </p:sp>
      <p:graphicFrame>
        <p:nvGraphicFramePr>
          <p:cNvPr id="4" name="Table 3"/>
          <p:cNvGraphicFramePr>
            <a:graphicFrameLocks noGrp="1"/>
          </p:cNvGraphicFramePr>
          <p:nvPr/>
        </p:nvGraphicFramePr>
        <p:xfrm>
          <a:off x="3280528" y="3601040"/>
          <a:ext cx="4612063" cy="2372456"/>
        </p:xfrm>
        <a:graphic>
          <a:graphicData uri="http://schemas.openxmlformats.org/drawingml/2006/table">
            <a:tbl>
              <a:tblPr firstRow="1" firstCol="1" lastRow="1" lastCol="1" bandRow="1" bandCol="1">
                <a:tableStyleId>{7DF18680-E054-41AD-8BC1-D1AEF772440D}</a:tableStyleId>
              </a:tblPr>
              <a:tblGrid>
                <a:gridCol w="2435860">
                  <a:extLst>
                    <a:ext uri="{9D8B030D-6E8A-4147-A177-3AD203B41FA5}">
                      <a16:colId xmlns:a16="http://schemas.microsoft.com/office/drawing/2014/main" val="20000"/>
                    </a:ext>
                  </a:extLst>
                </a:gridCol>
                <a:gridCol w="2176203">
                  <a:extLst>
                    <a:ext uri="{9D8B030D-6E8A-4147-A177-3AD203B41FA5}">
                      <a16:colId xmlns:a16="http://schemas.microsoft.com/office/drawing/2014/main" val="20001"/>
                    </a:ext>
                  </a:extLst>
                </a:gridCol>
              </a:tblGrid>
              <a:tr h="296668">
                <a:tc>
                  <a:txBody>
                    <a:bodyPr/>
                    <a:lstStyle/>
                    <a:p>
                      <a:pPr marL="0" marR="0" algn="l">
                        <a:lnSpc>
                          <a:spcPct val="107000"/>
                        </a:lnSpc>
                        <a:spcBef>
                          <a:spcPts val="205"/>
                        </a:spcBef>
                        <a:spcAft>
                          <a:spcPts val="0"/>
                        </a:spcAft>
                      </a:pPr>
                      <a:r>
                        <a:rPr lang="en-US" sz="1400" dirty="0">
                          <a:effectLst/>
                        </a:rPr>
                        <a:t>Lack of Accountability</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31.68%</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0"/>
                  </a:ext>
                </a:extLst>
              </a:tr>
              <a:tr h="296668">
                <a:tc>
                  <a:txBody>
                    <a:bodyPr/>
                    <a:lstStyle/>
                    <a:p>
                      <a:pPr marL="0" marR="0" algn="l">
                        <a:lnSpc>
                          <a:spcPct val="107000"/>
                        </a:lnSpc>
                        <a:spcBef>
                          <a:spcPts val="205"/>
                        </a:spcBef>
                        <a:spcAft>
                          <a:spcPts val="0"/>
                        </a:spcAft>
                      </a:pPr>
                      <a:r>
                        <a:rPr lang="en-US" sz="1400" dirty="0">
                          <a:effectLst/>
                        </a:rPr>
                        <a:t>Low Salaries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16.54%</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1"/>
                  </a:ext>
                </a:extLst>
              </a:tr>
              <a:tr h="296668">
                <a:tc>
                  <a:txBody>
                    <a:bodyPr/>
                    <a:lstStyle/>
                    <a:p>
                      <a:pPr marL="0" marR="0" algn="l">
                        <a:lnSpc>
                          <a:spcPct val="107000"/>
                        </a:lnSpc>
                        <a:spcBef>
                          <a:spcPts val="205"/>
                        </a:spcBef>
                        <a:spcAft>
                          <a:spcPts val="0"/>
                        </a:spcAft>
                      </a:pPr>
                      <a:r>
                        <a:rPr lang="en-US" sz="1400">
                          <a:effectLst/>
                        </a:rPr>
                        <a:t>Monopoly of Power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16.43%</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2"/>
                  </a:ext>
                </a:extLst>
              </a:tr>
              <a:tr h="295780">
                <a:tc>
                  <a:txBody>
                    <a:bodyPr/>
                    <a:lstStyle/>
                    <a:p>
                      <a:pPr marL="0" marR="0" algn="l">
                        <a:lnSpc>
                          <a:spcPct val="107000"/>
                        </a:lnSpc>
                        <a:spcBef>
                          <a:spcPts val="205"/>
                        </a:spcBef>
                        <a:spcAft>
                          <a:spcPts val="0"/>
                        </a:spcAft>
                      </a:pPr>
                      <a:r>
                        <a:rPr lang="en-US" sz="1400">
                          <a:effectLst/>
                        </a:rPr>
                        <a:t>Discretionary Power</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12.61%</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3"/>
                  </a:ext>
                </a:extLst>
              </a:tr>
              <a:tr h="296668">
                <a:tc>
                  <a:txBody>
                    <a:bodyPr/>
                    <a:lstStyle/>
                    <a:p>
                      <a:pPr marL="0" marR="0" algn="l">
                        <a:lnSpc>
                          <a:spcPct val="107000"/>
                        </a:lnSpc>
                        <a:spcBef>
                          <a:spcPts val="205"/>
                        </a:spcBef>
                        <a:spcAft>
                          <a:spcPts val="0"/>
                        </a:spcAft>
                      </a:pPr>
                      <a:r>
                        <a:rPr lang="en-US" sz="1400">
                          <a:effectLst/>
                        </a:rPr>
                        <a:t>Lack of Transparency</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9.97%</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4"/>
                  </a:ext>
                </a:extLst>
              </a:tr>
              <a:tr h="296668">
                <a:tc>
                  <a:txBody>
                    <a:bodyPr/>
                    <a:lstStyle/>
                    <a:p>
                      <a:pPr marL="0" marR="0" algn="l">
                        <a:lnSpc>
                          <a:spcPct val="107000"/>
                        </a:lnSpc>
                        <a:spcBef>
                          <a:spcPts val="205"/>
                        </a:spcBef>
                        <a:spcAft>
                          <a:spcPts val="0"/>
                        </a:spcAft>
                      </a:pPr>
                      <a:r>
                        <a:rPr lang="en-US" sz="1400">
                          <a:effectLst/>
                        </a:rPr>
                        <a:t>Power of influential people</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a:effectLst/>
                        </a:rPr>
                        <a:t>4.59%</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5"/>
                  </a:ext>
                </a:extLst>
              </a:tr>
              <a:tr h="296668">
                <a:tc>
                  <a:txBody>
                    <a:bodyPr/>
                    <a:lstStyle/>
                    <a:p>
                      <a:pPr marL="0" marR="0" algn="l">
                        <a:lnSpc>
                          <a:spcPct val="107000"/>
                        </a:lnSpc>
                        <a:spcBef>
                          <a:spcPts val="205"/>
                        </a:spcBef>
                        <a:spcAft>
                          <a:spcPts val="0"/>
                        </a:spcAft>
                      </a:pPr>
                      <a:r>
                        <a:rPr lang="en-US" sz="1400">
                          <a:effectLst/>
                        </a:rPr>
                        <a:t>Red Tapism</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dirty="0">
                          <a:effectLst/>
                        </a:rPr>
                        <a:t>4.28%</a:t>
                      </a:r>
                    </a:p>
                  </a:txBody>
                  <a:tcPr marL="0" marR="0" marT="0" marB="0"/>
                </a:tc>
                <a:extLst>
                  <a:ext uri="{0D108BD9-81ED-4DB2-BD59-A6C34878D82A}">
                    <a16:rowId xmlns:a16="http://schemas.microsoft.com/office/drawing/2014/main" val="10006"/>
                  </a:ext>
                </a:extLst>
              </a:tr>
              <a:tr h="296668">
                <a:tc>
                  <a:txBody>
                    <a:bodyPr/>
                    <a:lstStyle/>
                    <a:p>
                      <a:pPr marL="0" marR="0" algn="l">
                        <a:lnSpc>
                          <a:spcPct val="107000"/>
                        </a:lnSpc>
                        <a:spcBef>
                          <a:spcPts val="205"/>
                        </a:spcBef>
                        <a:spcAft>
                          <a:spcPts val="0"/>
                        </a:spcAft>
                      </a:pPr>
                      <a:r>
                        <a:rPr lang="en-US" sz="1400" dirty="0">
                          <a:effectLst/>
                        </a:rPr>
                        <a:t>Others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0" marR="0" algn="ctr">
                        <a:lnSpc>
                          <a:spcPct val="107000"/>
                        </a:lnSpc>
                        <a:spcBef>
                          <a:spcPts val="205"/>
                        </a:spcBef>
                        <a:spcAft>
                          <a:spcPts val="0"/>
                        </a:spcAft>
                      </a:pPr>
                      <a:r>
                        <a:rPr lang="en-US" sz="1400" dirty="0">
                          <a:effectLst/>
                        </a:rPr>
                        <a:t>4.9%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0007"/>
                  </a:ext>
                </a:extLst>
              </a:tr>
            </a:tbl>
          </a:graphicData>
        </a:graphic>
      </p:graphicFrame>
      <p:pic>
        <p:nvPicPr>
          <p:cNvPr id="5" name="e2fgw-1usas">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5403693" y="5973496"/>
            <a:ext cx="619125" cy="619125"/>
          </a:xfrm>
          <a:prstGeom prst="rect">
            <a:avLst/>
          </a:prstGeom>
        </p:spPr>
      </p:pic>
      <p:pic>
        <p:nvPicPr>
          <p:cNvPr id="7" name="Picture 6">
            <a:extLst>
              <a:ext uri="{FF2B5EF4-FFF2-40B4-BE49-F238E27FC236}">
                <a16:creationId xmlns:a16="http://schemas.microsoft.com/office/drawing/2014/main" id="{2AF58A53-4005-4F96-BC65-98DC733BC1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1888" y="3425689"/>
            <a:ext cx="2022966" cy="2528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674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Efforts to curb corruption</a:t>
            </a:r>
          </a:p>
        </p:txBody>
      </p:sp>
      <p:sp>
        <p:nvSpPr>
          <p:cNvPr id="3" name="Content Placeholder 2"/>
          <p:cNvSpPr>
            <a:spLocks noGrp="1"/>
          </p:cNvSpPr>
          <p:nvPr>
            <p:ph idx="1"/>
          </p:nvPr>
        </p:nvSpPr>
        <p:spPr>
          <a:xfrm>
            <a:off x="1451579" y="1391656"/>
            <a:ext cx="9603275" cy="4074689"/>
          </a:xfrm>
        </p:spPr>
        <p:txBody>
          <a:bodyPr/>
          <a:lstStyle/>
          <a:p>
            <a:r>
              <a:rPr lang="en-US" dirty="0"/>
              <a:t>Corruption can be curbed or limited through the presence of a monitor or a monitoring process.</a:t>
            </a:r>
          </a:p>
          <a:p>
            <a:r>
              <a:rPr lang="en-US" dirty="0"/>
              <a:t>The 1st serious attempt to fight corruption at national level was witnessed during the caretaker period after the dismissal of 2nd Benazir government in November 1996 when President Farooq Leghari established </a:t>
            </a:r>
            <a:r>
              <a:rPr lang="en-US" dirty="0" err="1"/>
              <a:t>Ehtsab</a:t>
            </a:r>
            <a:r>
              <a:rPr lang="en-US" dirty="0"/>
              <a:t> Commission.</a:t>
            </a:r>
          </a:p>
          <a:p>
            <a:r>
              <a:rPr lang="en-US" dirty="0"/>
              <a:t>The army government of 1999 started accountability with a lot of fanfare. It established National Accountability Bureau (NAB).</a:t>
            </a:r>
          </a:p>
          <a:p>
            <a:r>
              <a:rPr lang="en-US" dirty="0"/>
              <a:t>Some new systems were introduced for improving the public sector procurement and a whole new standard operating procedure (SOP).</a:t>
            </a:r>
          </a:p>
        </p:txBody>
      </p:sp>
      <p:pic>
        <p:nvPicPr>
          <p:cNvPr id="4" name="u3znw-ivh9e">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5406272" y="5881494"/>
            <a:ext cx="619125" cy="619125"/>
          </a:xfrm>
          <a:prstGeom prst="rect">
            <a:avLst/>
          </a:prstGeom>
        </p:spPr>
      </p:pic>
      <p:pic>
        <p:nvPicPr>
          <p:cNvPr id="6" name="Picture 5">
            <a:extLst>
              <a:ext uri="{FF2B5EF4-FFF2-40B4-BE49-F238E27FC236}">
                <a16:creationId xmlns:a16="http://schemas.microsoft.com/office/drawing/2014/main" id="{0B0BB0CB-CC39-4A5F-A4CF-3B75800DFE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172" y="115165"/>
            <a:ext cx="1492828" cy="1965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4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normAutofit/>
          </a:bodyPr>
          <a:lstStyle/>
          <a:p>
            <a:r>
              <a:rPr lang="en-US" dirty="0"/>
              <a:t>Steps to Curtail Corruption in Pakistan</a:t>
            </a:r>
          </a:p>
        </p:txBody>
      </p:sp>
      <p:sp>
        <p:nvSpPr>
          <p:cNvPr id="3" name="Content Placeholder 2"/>
          <p:cNvSpPr>
            <a:spLocks noGrp="1"/>
          </p:cNvSpPr>
          <p:nvPr>
            <p:ph idx="1"/>
          </p:nvPr>
        </p:nvSpPr>
        <p:spPr>
          <a:xfrm>
            <a:off x="1451579" y="1679658"/>
            <a:ext cx="9603275" cy="3786687"/>
          </a:xfrm>
        </p:spPr>
        <p:txBody>
          <a:bodyPr>
            <a:normAutofit lnSpcReduction="10000"/>
          </a:bodyPr>
          <a:lstStyle/>
          <a:p>
            <a:r>
              <a:rPr lang="en-US" dirty="0"/>
              <a:t>First, young people must lead change. Young Pakistanis are globalized, energized and full of ideas. We need to build an ecosystem to support these young change-makers - mentorship, opportunities, collaborative spaces and communities. They need support over time to sustain the change they want to see. Their creativity tends to exist in pockets and despite some recent mobilization politically, is largely delinked from policymaking.</a:t>
            </a:r>
          </a:p>
          <a:p>
            <a:r>
              <a:rPr lang="en-US" dirty="0"/>
              <a:t>Second, this is about more than creating organizations and enforcing rules. means Pakistan must think now about a long-term process to shift mindsets through investing heavily in civic education, leadership programs and values-based networks. Organizations like the Atlantic Council and the British Council are doing a great job, but there is much more to do</a:t>
            </a:r>
          </a:p>
          <a:p>
            <a:endParaRPr lang="en-US" dirty="0"/>
          </a:p>
          <a:p>
            <a:endParaRPr lang="en-US" dirty="0"/>
          </a:p>
        </p:txBody>
      </p:sp>
      <p:sp>
        <p:nvSpPr>
          <p:cNvPr id="4" name="TextBox 3"/>
          <p:cNvSpPr txBox="1"/>
          <p:nvPr/>
        </p:nvSpPr>
        <p:spPr>
          <a:xfrm>
            <a:off x="1583703" y="1310326"/>
            <a:ext cx="7268066" cy="369332"/>
          </a:xfrm>
          <a:prstGeom prst="rect">
            <a:avLst/>
          </a:prstGeom>
          <a:noFill/>
        </p:spPr>
        <p:txBody>
          <a:bodyPr wrap="square" rtlCol="0">
            <a:spAutoFit/>
          </a:bodyPr>
          <a:lstStyle/>
          <a:p>
            <a:pPr algn="ctr"/>
            <a:r>
              <a:rPr lang="en-US" dirty="0"/>
              <a:t>“What kind of Pakistan do we want for our children?”</a:t>
            </a:r>
          </a:p>
        </p:txBody>
      </p:sp>
      <p:pic>
        <p:nvPicPr>
          <p:cNvPr id="5" name="ie94k-7lqeo">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5381402" y="5862006"/>
            <a:ext cx="619125" cy="619125"/>
          </a:xfrm>
          <a:prstGeom prst="rect">
            <a:avLst/>
          </a:prstGeom>
        </p:spPr>
      </p:pic>
      <p:pic>
        <p:nvPicPr>
          <p:cNvPr id="7" name="Picture 6">
            <a:extLst>
              <a:ext uri="{FF2B5EF4-FFF2-40B4-BE49-F238E27FC236}">
                <a16:creationId xmlns:a16="http://schemas.microsoft.com/office/drawing/2014/main" id="{34CF8A22-BB0C-4E5F-BA29-8D7D6EEEA1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9054" y="156278"/>
            <a:ext cx="1715847" cy="18836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Continued…</a:t>
            </a:r>
          </a:p>
        </p:txBody>
      </p:sp>
      <p:sp>
        <p:nvSpPr>
          <p:cNvPr id="3" name="Content Placeholder 2"/>
          <p:cNvSpPr>
            <a:spLocks noGrp="1"/>
          </p:cNvSpPr>
          <p:nvPr>
            <p:ph idx="1"/>
          </p:nvPr>
        </p:nvSpPr>
        <p:spPr>
          <a:xfrm>
            <a:off x="1451579" y="1391656"/>
            <a:ext cx="9603275" cy="4074689"/>
          </a:xfrm>
        </p:spPr>
        <p:txBody>
          <a:bodyPr/>
          <a:lstStyle/>
          <a:p>
            <a:r>
              <a:rPr lang="en-US" dirty="0"/>
              <a:t>Third, creativity is essential to fighting corruption because many stakeholders in the existing system are resistant to change. ICT collaboratives like the Technology for the People Initiative, the potential intersections of innovation and integrity in Pakistan are easy to find.</a:t>
            </a:r>
          </a:p>
          <a:p>
            <a:r>
              <a:rPr lang="en-US" dirty="0"/>
              <a:t>Fourth, bring in the private sector as a key driver of change. We must support driving the Open Government Partnership efforts in Pakistan and collaboratives like Open Lahore and CIPE are working to improve standards of transparency</a:t>
            </a:r>
          </a:p>
          <a:p>
            <a:r>
              <a:rPr lang="en-US" dirty="0"/>
              <a:t>Finally, accountability requires a positive narrative that Pakistanis can buy in to and mobilize behind. Pointing fingers and shouting loudly at law-breakers is an easy way to vent some frustration.</a:t>
            </a:r>
          </a:p>
        </p:txBody>
      </p:sp>
      <p:pic>
        <p:nvPicPr>
          <p:cNvPr id="4" name="v7gz8-epwon">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5380767" y="5834361"/>
            <a:ext cx="619125" cy="619125"/>
          </a:xfrm>
          <a:prstGeom prst="rect">
            <a:avLst/>
          </a:prstGeom>
        </p:spPr>
      </p:pic>
      <p:pic>
        <p:nvPicPr>
          <p:cNvPr id="6" name="Picture 5">
            <a:extLst>
              <a:ext uri="{FF2B5EF4-FFF2-40B4-BE49-F238E27FC236}">
                <a16:creationId xmlns:a16="http://schemas.microsoft.com/office/drawing/2014/main" id="{CB67D766-0BF7-4963-9E47-4D20818F07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889" y="52641"/>
            <a:ext cx="2241122" cy="15037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41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REMEDIES FOR COVID-19</a:t>
            </a:r>
          </a:p>
        </p:txBody>
      </p:sp>
      <p:sp>
        <p:nvSpPr>
          <p:cNvPr id="3" name="Content Placeholder 2"/>
          <p:cNvSpPr>
            <a:spLocks noGrp="1"/>
          </p:cNvSpPr>
          <p:nvPr>
            <p:ph idx="1"/>
          </p:nvPr>
        </p:nvSpPr>
        <p:spPr>
          <a:xfrm>
            <a:off x="1451579" y="1391656"/>
            <a:ext cx="9603275" cy="4074689"/>
          </a:xfrm>
        </p:spPr>
        <p:txBody>
          <a:bodyPr/>
          <a:lstStyle/>
          <a:p>
            <a:r>
              <a:rPr lang="en-US" b="1" dirty="0"/>
              <a:t>Low budget:</a:t>
            </a:r>
            <a:r>
              <a:rPr lang="en-US" dirty="0"/>
              <a:t> The federal government has prepared draft for Rs7,570 billion federal budget 2010-21. Rs1,000 billion is also expected to be allocated for dealing with coronavirus pandemic and for providing relief to the business community.</a:t>
            </a:r>
          </a:p>
          <a:p>
            <a:r>
              <a:rPr lang="en-US" b="1" dirty="0"/>
              <a:t>Disobedient Public: </a:t>
            </a:r>
            <a:r>
              <a:rPr lang="en-US" dirty="0"/>
              <a:t> Public should be aware enough of all the outcomes they are facing or that they should keep in their mind that the whole world is facing economic loss due to COVID-19. If they want to lift lockdown as soon as possible they should maintain integrity with all the SOP provided to them.</a:t>
            </a:r>
          </a:p>
          <a:p>
            <a:r>
              <a:rPr lang="en-US" b="1" dirty="0"/>
              <a:t>Internet unavailability: </a:t>
            </a:r>
            <a:r>
              <a:rPr lang="en-US" dirty="0"/>
              <a:t>HEC should make proper guidelines for institutes for carrying out online learning mechanism. Internet facility should be made possible for all the students by all means.</a:t>
            </a:r>
            <a:endParaRPr lang="en-US" b="1" dirty="0"/>
          </a:p>
        </p:txBody>
      </p:sp>
      <p:pic>
        <p:nvPicPr>
          <p:cNvPr id="5" name="slide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18023" y="6053480"/>
            <a:ext cx="406400" cy="406400"/>
          </a:xfrm>
          <a:prstGeom prst="rect">
            <a:avLst/>
          </a:prstGeom>
        </p:spPr>
      </p:pic>
      <p:pic>
        <p:nvPicPr>
          <p:cNvPr id="6" name="Picture 5">
            <a:extLst>
              <a:ext uri="{FF2B5EF4-FFF2-40B4-BE49-F238E27FC236}">
                <a16:creationId xmlns:a16="http://schemas.microsoft.com/office/drawing/2014/main" id="{CF8E3DFC-3DAF-47FD-BB8B-45E68E3728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8021" y="0"/>
            <a:ext cx="1633979" cy="16339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Continued…</a:t>
            </a:r>
          </a:p>
        </p:txBody>
      </p:sp>
      <p:sp>
        <p:nvSpPr>
          <p:cNvPr id="3" name="Content Placeholder 2"/>
          <p:cNvSpPr>
            <a:spLocks noGrp="1"/>
          </p:cNvSpPr>
          <p:nvPr>
            <p:ph idx="1"/>
          </p:nvPr>
        </p:nvSpPr>
        <p:spPr>
          <a:xfrm>
            <a:off x="1451579" y="1391656"/>
            <a:ext cx="9603275" cy="4074689"/>
          </a:xfrm>
        </p:spPr>
        <p:txBody>
          <a:bodyPr>
            <a:normAutofit lnSpcReduction="10000"/>
          </a:bodyPr>
          <a:lstStyle/>
          <a:p>
            <a:r>
              <a:rPr lang="en-US" b="1" dirty="0"/>
              <a:t>Social Contact :</a:t>
            </a:r>
            <a:r>
              <a:rPr lang="en-US" dirty="0"/>
              <a:t> Proper slots for people should be made in halls, super markets, grocery stores. Mosques. And all other public places so that violation of rules decreases.</a:t>
            </a:r>
          </a:p>
          <a:p>
            <a:r>
              <a:rPr lang="en-US" b="1" dirty="0"/>
              <a:t>Exposure of face:</a:t>
            </a:r>
            <a:r>
              <a:rPr lang="en-US" dirty="0"/>
              <a:t> Compulsion must be made for wearing masks and gloves in all the public gatherings or places else fine will be charged.</a:t>
            </a:r>
          </a:p>
          <a:p>
            <a:r>
              <a:rPr lang="en-US" b="1" dirty="0"/>
              <a:t>Unavailability of isolation wards:</a:t>
            </a:r>
            <a:r>
              <a:rPr lang="en-US" dirty="0"/>
              <a:t> Isolation wards must be increased so that infected people no longer affect the people and in this way total number of cases can be decreased per day.</a:t>
            </a:r>
          </a:p>
          <a:p>
            <a:r>
              <a:rPr lang="en-US" b="1" dirty="0"/>
              <a:t>Lack of ventilators: </a:t>
            </a:r>
            <a:r>
              <a:rPr lang="en-US" dirty="0"/>
              <a:t> Instead of establishing taxes on imports and exports, Money should be spent in buying extra ventilators for patients so that they no longer suffocate the </a:t>
            </a:r>
            <a:r>
              <a:rPr lang="en-US" dirty="0" err="1"/>
              <a:t>mselves</a:t>
            </a:r>
            <a:r>
              <a:rPr lang="en-US" dirty="0"/>
              <a:t> to death.</a:t>
            </a:r>
            <a:endParaRPr lang="en-US" b="1" dirty="0"/>
          </a:p>
        </p:txBody>
      </p:sp>
      <p:pic>
        <p:nvPicPr>
          <p:cNvPr id="4" name="slide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49704" y="5936638"/>
            <a:ext cx="406400" cy="406400"/>
          </a:xfrm>
          <a:prstGeom prst="rect">
            <a:avLst/>
          </a:prstGeom>
        </p:spPr>
      </p:pic>
      <p:pic>
        <p:nvPicPr>
          <p:cNvPr id="6" name="Picture 5">
            <a:extLst>
              <a:ext uri="{FF2B5EF4-FFF2-40B4-BE49-F238E27FC236}">
                <a16:creationId xmlns:a16="http://schemas.microsoft.com/office/drawing/2014/main" id="{5E15B573-786C-4DE1-ACDE-68CCD3C28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4267" y="0"/>
            <a:ext cx="2457733" cy="24577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910887-ADCF-4FF6-BC3B-2A6781D96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7951" y="53049"/>
            <a:ext cx="1946536" cy="2488836"/>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a:t>What is covid-19?</a:t>
            </a:r>
          </a:p>
        </p:txBody>
      </p:sp>
      <p:sp>
        <p:nvSpPr>
          <p:cNvPr id="3" name="Content Placeholder 2"/>
          <p:cNvSpPr>
            <a:spLocks noGrp="1"/>
          </p:cNvSpPr>
          <p:nvPr>
            <p:ph idx="1"/>
          </p:nvPr>
        </p:nvSpPr>
        <p:spPr>
          <a:xfrm>
            <a:off x="1451579" y="1391656"/>
            <a:ext cx="9603275" cy="4074689"/>
          </a:xfrm>
        </p:spPr>
        <p:txBody>
          <a:bodyPr/>
          <a:lstStyle/>
          <a:p>
            <a:r>
              <a:rPr lang="en-US" dirty="0"/>
              <a:t>Covid-19 is abbreviated from Coronavirus Disease 2019.</a:t>
            </a:r>
          </a:p>
          <a:p>
            <a:r>
              <a:rPr lang="en-US" dirty="0"/>
              <a:t>Coronaviruses are a group of related RNA viruses.</a:t>
            </a:r>
          </a:p>
          <a:p>
            <a:r>
              <a:rPr lang="en-US" dirty="0"/>
              <a:t>In humans, these viruses cause respiratory tract infections that can range from mild to lethal.</a:t>
            </a:r>
          </a:p>
          <a:p>
            <a:r>
              <a:rPr lang="en-US" dirty="0"/>
              <a:t>It is a pneumonia-like disease with symptoms including fever, dry cough and shortness of breath.</a:t>
            </a:r>
          </a:p>
          <a:p>
            <a:r>
              <a:rPr lang="en-US" dirty="0"/>
              <a:t>Around eight out of every 10 people with COVID­-19 will have mild symptoms. Around one in six people will become severely ill and need hospital care.</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2318" y="522266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Continued…</a:t>
            </a:r>
          </a:p>
        </p:txBody>
      </p:sp>
      <p:sp>
        <p:nvSpPr>
          <p:cNvPr id="3" name="Content Placeholder 2"/>
          <p:cNvSpPr>
            <a:spLocks noGrp="1"/>
          </p:cNvSpPr>
          <p:nvPr>
            <p:ph idx="1"/>
          </p:nvPr>
        </p:nvSpPr>
        <p:spPr>
          <a:xfrm>
            <a:off x="1451579" y="1391656"/>
            <a:ext cx="9603275" cy="4074689"/>
          </a:xfrm>
        </p:spPr>
        <p:txBody>
          <a:bodyPr>
            <a:normAutofit/>
          </a:bodyPr>
          <a:lstStyle/>
          <a:p>
            <a:r>
              <a:rPr lang="en-US" b="1" dirty="0"/>
              <a:t>Less surgical equipment:</a:t>
            </a:r>
            <a:r>
              <a:rPr lang="en-US" dirty="0"/>
              <a:t> Kits to doctors and other co-workers must be provided, because they are real heroes who are dealing with COVID patients. Doctors, nurses, pharmacists and lab technicians are priceless assets of the country against deadly viruses.</a:t>
            </a:r>
          </a:p>
          <a:p>
            <a:r>
              <a:rPr lang="en-US" b="1" dirty="0"/>
              <a:t>Social gatherings:</a:t>
            </a:r>
            <a:r>
              <a:rPr lang="en-US" dirty="0"/>
              <a:t> Social gatherings must not be done unless it is made sure that no person is infected with COVID-19.</a:t>
            </a:r>
          </a:p>
          <a:p>
            <a:r>
              <a:rPr lang="en-US" b="1" dirty="0"/>
              <a:t>Unhygienic environment:</a:t>
            </a:r>
            <a:r>
              <a:rPr lang="en-US" dirty="0"/>
              <a:t> Proper hygiene and cleanliness must be maintained in order to keep themselves preventive towards this virus.</a:t>
            </a:r>
          </a:p>
          <a:p>
            <a:endParaRPr lang="en-US" b="1" dirty="0"/>
          </a:p>
        </p:txBody>
      </p:sp>
      <p:pic>
        <p:nvPicPr>
          <p:cNvPr id="4" name="slide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79824" y="5850280"/>
            <a:ext cx="406400" cy="406400"/>
          </a:xfrm>
          <a:prstGeom prst="rect">
            <a:avLst/>
          </a:prstGeom>
        </p:spPr>
      </p:pic>
      <p:pic>
        <p:nvPicPr>
          <p:cNvPr id="9" name="Picture 8">
            <a:extLst>
              <a:ext uri="{FF2B5EF4-FFF2-40B4-BE49-F238E27FC236}">
                <a16:creationId xmlns:a16="http://schemas.microsoft.com/office/drawing/2014/main" id="{ACB96768-A012-4F0F-86D0-4A88322E9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2528" y="3932856"/>
            <a:ext cx="2323824" cy="232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Conclusion and Recommendations</a:t>
            </a:r>
          </a:p>
        </p:txBody>
      </p:sp>
      <p:sp>
        <p:nvSpPr>
          <p:cNvPr id="3" name="Content Placeholder 2"/>
          <p:cNvSpPr>
            <a:spLocks noGrp="1"/>
          </p:cNvSpPr>
          <p:nvPr>
            <p:ph idx="1"/>
          </p:nvPr>
        </p:nvSpPr>
        <p:spPr>
          <a:xfrm>
            <a:off x="1451579" y="1391656"/>
            <a:ext cx="9603275" cy="4074689"/>
          </a:xfrm>
        </p:spPr>
        <p:txBody>
          <a:bodyPr>
            <a:normAutofit/>
          </a:bodyPr>
          <a:lstStyle/>
          <a:p>
            <a:r>
              <a:rPr lang="en-US" dirty="0"/>
              <a:t>To stay safe is to safe lives.</a:t>
            </a:r>
          </a:p>
          <a:p>
            <a:r>
              <a:rPr lang="en-US" dirty="0"/>
              <a:t>Keep your mouth tight and marked, just kill the demon to heal the earth, the coronavirus.</a:t>
            </a:r>
          </a:p>
          <a:p>
            <a:r>
              <a:rPr lang="en-US" dirty="0"/>
              <a:t>Power does not corrupt. Fear corrupts… Perhaps the fear of a loss of power.</a:t>
            </a:r>
          </a:p>
          <a:p>
            <a:r>
              <a:rPr lang="en-US" dirty="0"/>
              <a:t>Corrupt politicians make the other ten percent look bad.</a:t>
            </a:r>
          </a:p>
          <a:p>
            <a:r>
              <a:rPr lang="en-US" dirty="0"/>
              <a:t>The world needs huge positive energy to fight against the negative forces. Go to the center of your inner begin and generate that positive energy for the welfare of the humanity.</a:t>
            </a:r>
          </a:p>
          <a:p>
            <a:r>
              <a:rPr lang="en-US" dirty="0"/>
              <a:t>Focus on an ocean of positives, not a puddle of negatives.</a:t>
            </a:r>
          </a:p>
          <a:p>
            <a:endParaRPr lang="en-US" dirty="0"/>
          </a:p>
        </p:txBody>
      </p:sp>
      <p:pic>
        <p:nvPicPr>
          <p:cNvPr id="4" name="slide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45714" y="5850280"/>
            <a:ext cx="406400" cy="406400"/>
          </a:xfrm>
          <a:prstGeom prst="rect">
            <a:avLst/>
          </a:prstGeom>
        </p:spPr>
      </p:pic>
      <p:pic>
        <p:nvPicPr>
          <p:cNvPr id="6" name="Picture 5">
            <a:extLst>
              <a:ext uri="{FF2B5EF4-FFF2-40B4-BE49-F238E27FC236}">
                <a16:creationId xmlns:a16="http://schemas.microsoft.com/office/drawing/2014/main" id="{9D010EA1-7528-42F8-9C19-BC1A7209DF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1014" y="-99885"/>
            <a:ext cx="2345518" cy="22152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616C94-6538-4C40-BE93-BCA7D9B5A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62125"/>
            <a:ext cx="7620000" cy="3333750"/>
          </a:xfrm>
          <a:prstGeom prst="rect">
            <a:avLst/>
          </a:prstGeom>
        </p:spPr>
      </p:pic>
    </p:spTree>
    <p:extLst>
      <p:ext uri="{BB962C8B-B14F-4D97-AF65-F5344CB8AC3E}">
        <p14:creationId xmlns:p14="http://schemas.microsoft.com/office/powerpoint/2010/main" val="303527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Origin of covid-19</a:t>
            </a:r>
          </a:p>
        </p:txBody>
      </p:sp>
      <p:sp>
        <p:nvSpPr>
          <p:cNvPr id="3" name="Content Placeholder 2"/>
          <p:cNvSpPr>
            <a:spLocks noGrp="1"/>
          </p:cNvSpPr>
          <p:nvPr>
            <p:ph idx="1"/>
          </p:nvPr>
        </p:nvSpPr>
        <p:spPr>
          <a:xfrm>
            <a:off x="1451579" y="1391656"/>
            <a:ext cx="9603275" cy="4074689"/>
          </a:xfrm>
        </p:spPr>
        <p:txBody>
          <a:bodyPr/>
          <a:lstStyle/>
          <a:p>
            <a:r>
              <a:rPr lang="en-US" dirty="0"/>
              <a:t>In late 2019 someone at the now world-famous Huanan seafood market in Wuhan was infected with a virus from an animal.</a:t>
            </a:r>
          </a:p>
          <a:p>
            <a:r>
              <a:rPr lang="en-US" dirty="0"/>
              <a:t>The disease is caused by a new coronavirus, named SARS-CoV-2, that is similar to the viruses that causes Severe Acute Respiratory Syndrome (SARS).</a:t>
            </a:r>
          </a:p>
          <a:p>
            <a:r>
              <a:rPr lang="en-US" dirty="0"/>
              <a:t>Most young people and old people are the most vulnerable towards Covid-19 as immunity level is low in them.</a:t>
            </a:r>
          </a:p>
          <a:p>
            <a:r>
              <a:rPr lang="en-US" dirty="0"/>
              <a:t>A patient recovered from Covid-19 can donate blood plasma to other similar patients to increase the chances of being recovered. </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2318" y="5222662"/>
            <a:ext cx="487363" cy="487363"/>
          </a:xfrm>
          <a:prstGeom prst="rect">
            <a:avLst/>
          </a:prstGeom>
        </p:spPr>
      </p:pic>
      <p:pic>
        <p:nvPicPr>
          <p:cNvPr id="6" name="Picture 5">
            <a:extLst>
              <a:ext uri="{FF2B5EF4-FFF2-40B4-BE49-F238E27FC236}">
                <a16:creationId xmlns:a16="http://schemas.microsoft.com/office/drawing/2014/main" id="{2F7400EA-C50F-4118-85E1-5FBEDB150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56656">
            <a:off x="9490779" y="-152261"/>
            <a:ext cx="2106479" cy="17062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Poverty and economic loss due to lockdown</a:t>
            </a:r>
          </a:p>
        </p:txBody>
      </p:sp>
      <p:sp>
        <p:nvSpPr>
          <p:cNvPr id="3" name="Content Placeholder 2"/>
          <p:cNvSpPr>
            <a:spLocks noGrp="1"/>
          </p:cNvSpPr>
          <p:nvPr>
            <p:ph idx="1"/>
          </p:nvPr>
        </p:nvSpPr>
        <p:spPr>
          <a:xfrm>
            <a:off x="1451579" y="1391656"/>
            <a:ext cx="9603275" cy="4074689"/>
          </a:xfrm>
        </p:spPr>
        <p:txBody>
          <a:bodyPr/>
          <a:lstStyle/>
          <a:p>
            <a:r>
              <a:rPr lang="en-US" dirty="0"/>
              <a:t>The great lockdown is saving lives while increasing poverty and hunger globally.</a:t>
            </a:r>
          </a:p>
          <a:p>
            <a:r>
              <a:rPr lang="en-US" dirty="0"/>
              <a:t>The great lockdown, being what it is, has shut down economic production from manufacturing to services, affecting businesses large and small.</a:t>
            </a:r>
          </a:p>
          <a:p>
            <a:r>
              <a:rPr lang="en-US" dirty="0"/>
              <a:t>As businesses closed their doors and factories shut their gates, unemployment surged.</a:t>
            </a:r>
          </a:p>
          <a:p>
            <a:r>
              <a:rPr lang="en-US" dirty="0"/>
              <a:t>Covid-19 forecast to render 18.5 million jobless Pakistanis that will increase the current unemployment rate that is 3.02 by 0.6.</a:t>
            </a:r>
          </a:p>
          <a:p>
            <a:r>
              <a:rPr lang="en-US" dirty="0"/>
              <a:t>A few business enterprises related to food and other life essentials have not shut their doors completely, causing great fluctuations in the stock market.</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2318" y="5222662"/>
            <a:ext cx="487363" cy="487363"/>
          </a:xfrm>
          <a:prstGeom prst="rect">
            <a:avLst/>
          </a:prstGeom>
        </p:spPr>
      </p:pic>
      <p:pic>
        <p:nvPicPr>
          <p:cNvPr id="6" name="Picture 5">
            <a:extLst>
              <a:ext uri="{FF2B5EF4-FFF2-40B4-BE49-F238E27FC236}">
                <a16:creationId xmlns:a16="http://schemas.microsoft.com/office/drawing/2014/main" id="{DC3BA99A-4056-48D9-9F67-28DCD520E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813" y="4530774"/>
            <a:ext cx="1383776" cy="1383776"/>
          </a:xfrm>
          <a:prstGeom prst="rect">
            <a:avLst/>
          </a:prstGeom>
        </p:spPr>
      </p:pic>
      <p:pic>
        <p:nvPicPr>
          <p:cNvPr id="8" name="Picture 7">
            <a:extLst>
              <a:ext uri="{FF2B5EF4-FFF2-40B4-BE49-F238E27FC236}">
                <a16:creationId xmlns:a16="http://schemas.microsoft.com/office/drawing/2014/main" id="{64F0A3A5-C218-408C-B9E3-643068DDC3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478405" y="229801"/>
            <a:ext cx="1308863" cy="2323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covid-19 cases in Pakistan</a:t>
            </a:r>
          </a:p>
        </p:txBody>
      </p:sp>
      <p:sp>
        <p:nvSpPr>
          <p:cNvPr id="3" name="Content Placeholder 2"/>
          <p:cNvSpPr>
            <a:spLocks noGrp="1"/>
          </p:cNvSpPr>
          <p:nvPr>
            <p:ph idx="1"/>
          </p:nvPr>
        </p:nvSpPr>
        <p:spPr>
          <a:xfrm>
            <a:off x="1451579" y="1391656"/>
            <a:ext cx="9603275" cy="4074689"/>
          </a:xfrm>
        </p:spPr>
        <p:txBody>
          <a:bodyPr/>
          <a:lstStyle/>
          <a:p>
            <a:r>
              <a:rPr lang="en-US" dirty="0"/>
              <a:t>Up to 14 June, 2020 confirmed cases are 139,000 from which 51,735 recovered and  2,632 died.</a:t>
            </a:r>
          </a:p>
          <a:p>
            <a:r>
              <a:rPr lang="en-US" dirty="0"/>
              <a:t>50,087 are from Punjab, 49,256 from Sindh, 16,415 from Khyber Pakhtunkhwa, 7,866 from Baluchistan.</a:t>
            </a:r>
          </a:p>
          <a:p>
            <a:r>
              <a:rPr lang="en-US" dirty="0"/>
              <a:t>Pakistan’s testing capacity has been increased from 30,000 to 280,000 and would be further enhanced to 900,000.</a:t>
            </a:r>
          </a:p>
          <a:p>
            <a:r>
              <a:rPr lang="en-US" dirty="0"/>
              <a:t>National Disaster Management Authority (NDMA) works with National Institute of Wealth (NIW) to rise the current number of coronavirus testing laboratories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2318" y="5222662"/>
            <a:ext cx="487363" cy="487363"/>
          </a:xfrm>
          <a:prstGeom prst="rect">
            <a:avLst/>
          </a:prstGeom>
        </p:spPr>
      </p:pic>
      <p:pic>
        <p:nvPicPr>
          <p:cNvPr id="6" name="Picture 5">
            <a:extLst>
              <a:ext uri="{FF2B5EF4-FFF2-40B4-BE49-F238E27FC236}">
                <a16:creationId xmlns:a16="http://schemas.microsoft.com/office/drawing/2014/main" id="{711AF058-E311-4D52-AB7C-337248A5F6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3497" y="64369"/>
            <a:ext cx="1477868" cy="1580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20"/>
            <a:ext cx="9603275" cy="587136"/>
          </a:xfrm>
        </p:spPr>
        <p:txBody>
          <a:bodyPr/>
          <a:lstStyle/>
          <a:p>
            <a:r>
              <a:rPr lang="en-US" dirty="0"/>
              <a:t>Campaign lead by prime minister. Imran khan</a:t>
            </a:r>
          </a:p>
        </p:txBody>
      </p:sp>
      <p:sp>
        <p:nvSpPr>
          <p:cNvPr id="3" name="Content Placeholder 2"/>
          <p:cNvSpPr>
            <a:spLocks noGrp="1"/>
          </p:cNvSpPr>
          <p:nvPr>
            <p:ph idx="1"/>
          </p:nvPr>
        </p:nvSpPr>
        <p:spPr>
          <a:xfrm>
            <a:off x="1451579" y="1391656"/>
            <a:ext cx="9603275" cy="4074689"/>
          </a:xfrm>
        </p:spPr>
        <p:txBody>
          <a:bodyPr/>
          <a:lstStyle/>
          <a:p>
            <a:r>
              <a:rPr lang="en-US" dirty="0"/>
              <a:t>Imran Khan addresses his nation after every specified intervals in order to update with the  scenarios Pakistan is facing these days. He motivated the public to stay calm, determined and protective from the coronavirus pandemic.</a:t>
            </a:r>
          </a:p>
          <a:p>
            <a:r>
              <a:rPr lang="en-US" dirty="0"/>
              <a:t>The total number of quarantines and isolation centers is raised up to 23,557 in 139 districts of Pakistan.</a:t>
            </a:r>
          </a:p>
          <a:p>
            <a:r>
              <a:rPr lang="en-US" dirty="0"/>
              <a:t>The Government of Pakistan established Covid-19 relief fund to receive donations for the welfare of publics.</a:t>
            </a:r>
          </a:p>
          <a:p>
            <a:r>
              <a:rPr lang="en-US" dirty="0"/>
              <a:t>The Central Emergency Relief fund (CERF) has allocated $60 million to global response plan for Covid-19.</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2318" y="5222662"/>
            <a:ext cx="487363" cy="487363"/>
          </a:xfrm>
          <a:prstGeom prst="rect">
            <a:avLst/>
          </a:prstGeom>
        </p:spPr>
      </p:pic>
      <p:pic>
        <p:nvPicPr>
          <p:cNvPr id="6" name="Picture 5">
            <a:extLst>
              <a:ext uri="{FF2B5EF4-FFF2-40B4-BE49-F238E27FC236}">
                <a16:creationId xmlns:a16="http://schemas.microsoft.com/office/drawing/2014/main" id="{E2002F1C-CD53-4FFB-AD84-3127784C5A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5066" y="3550664"/>
            <a:ext cx="2502816" cy="2502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B1FF1A-63D5-4ED1-8862-82B2C4123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833" y="1206631"/>
            <a:ext cx="3116979" cy="4181946"/>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a:t>Asif Ali </a:t>
            </a:r>
            <a:r>
              <a:rPr lang="en-US" dirty="0" err="1"/>
              <a:t>Zardari</a:t>
            </a:r>
            <a:endParaRPr lang="en-US" dirty="0"/>
          </a:p>
        </p:txBody>
      </p:sp>
      <p:sp>
        <p:nvSpPr>
          <p:cNvPr id="3" name="Content Placeholder 2"/>
          <p:cNvSpPr>
            <a:spLocks noGrp="1"/>
          </p:cNvSpPr>
          <p:nvPr>
            <p:ph idx="1"/>
          </p:nvPr>
        </p:nvSpPr>
        <p:spPr>
          <a:xfrm>
            <a:off x="1451579" y="1391656"/>
            <a:ext cx="6410375" cy="1931563"/>
          </a:xfrm>
        </p:spPr>
        <p:txBody>
          <a:bodyPr/>
          <a:lstStyle/>
          <a:p>
            <a:pPr marL="0" indent="0">
              <a:buNone/>
            </a:pPr>
            <a:r>
              <a:rPr lang="en-US" dirty="0"/>
              <a:t>Asif Ali </a:t>
            </a:r>
            <a:r>
              <a:rPr lang="en-US" dirty="0" err="1"/>
              <a:t>Zardari</a:t>
            </a:r>
            <a:r>
              <a:rPr lang="en-US" dirty="0"/>
              <a:t> is a Pakistani politician who is the president of Pakistan Peoples Party Parliamentarians and was the co-chairperson of Pakistan People's Party.</a:t>
            </a:r>
          </a:p>
        </p:txBody>
      </p:sp>
      <p:graphicFrame>
        <p:nvGraphicFramePr>
          <p:cNvPr id="4" name="Table 4"/>
          <p:cNvGraphicFramePr>
            <a:graphicFrameLocks noGrp="1"/>
          </p:cNvGraphicFramePr>
          <p:nvPr/>
        </p:nvGraphicFramePr>
        <p:xfrm>
          <a:off x="1451579" y="3534781"/>
          <a:ext cx="6410376" cy="239268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Party’s worthwhile name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Corruption</a:t>
                      </a:r>
                    </a:p>
                  </a:txBody>
                  <a:tcPr/>
                </a:tc>
                <a:extLst>
                  <a:ext uri="{0D108BD9-81ED-4DB2-BD59-A6C34878D82A}">
                    <a16:rowId xmlns:a16="http://schemas.microsoft.com/office/drawing/2014/main" val="10001"/>
                  </a:ext>
                </a:extLst>
              </a:tr>
              <a:tr h="370840">
                <a:tc>
                  <a:txBody>
                    <a:bodyPr/>
                    <a:lstStyle/>
                    <a:p>
                      <a:pPr algn="ctr"/>
                      <a:r>
                        <a:rPr lang="en-US" dirty="0"/>
                        <a:t>Support of people after death of his wife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credibility</a:t>
                      </a:r>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Dependent Governance</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No independent decision making</a:t>
                      </a:r>
                    </a:p>
                  </a:txBody>
                  <a:tcPr/>
                </a:tc>
                <a:extLst>
                  <a:ext uri="{0D108BD9-81ED-4DB2-BD59-A6C34878D82A}">
                    <a16:rowId xmlns:a16="http://schemas.microsoft.com/office/drawing/2014/main" val="10004"/>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34581" y="5935823"/>
            <a:ext cx="406400" cy="406400"/>
          </a:xfrm>
          <a:prstGeom prst="rect">
            <a:avLst/>
          </a:prstGeom>
        </p:spPr>
      </p:pic>
      <p:sp>
        <p:nvSpPr>
          <p:cNvPr id="10" name="Frame 9">
            <a:extLst>
              <a:ext uri="{FF2B5EF4-FFF2-40B4-BE49-F238E27FC236}">
                <a16:creationId xmlns:a16="http://schemas.microsoft.com/office/drawing/2014/main" id="{C3097F48-086B-4F8A-943B-F72FCB36F0E8}"/>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563EC3-9EA1-4F31-9C02-4A3A1D7C56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420"/>
          <a:stretch/>
        </p:blipFill>
        <p:spPr>
          <a:xfrm>
            <a:off x="8606672" y="1132771"/>
            <a:ext cx="3073645" cy="4254029"/>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err="1"/>
              <a:t>Mian</a:t>
            </a:r>
            <a:r>
              <a:rPr lang="en-US" dirty="0"/>
              <a:t> Muhammad Nawaz Sharif</a:t>
            </a:r>
          </a:p>
        </p:txBody>
      </p:sp>
      <p:sp>
        <p:nvSpPr>
          <p:cNvPr id="3" name="Content Placeholder 2"/>
          <p:cNvSpPr>
            <a:spLocks noGrp="1"/>
          </p:cNvSpPr>
          <p:nvPr>
            <p:ph idx="1"/>
          </p:nvPr>
        </p:nvSpPr>
        <p:spPr>
          <a:xfrm>
            <a:off x="1451579" y="1391656"/>
            <a:ext cx="6410375" cy="1931563"/>
          </a:xfrm>
        </p:spPr>
        <p:txBody>
          <a:bodyPr/>
          <a:lstStyle/>
          <a:p>
            <a:pPr marL="0" indent="0">
              <a:buNone/>
            </a:pPr>
            <a:r>
              <a:rPr lang="en-US" dirty="0" err="1"/>
              <a:t>Mian</a:t>
            </a:r>
            <a:r>
              <a:rPr lang="en-US" dirty="0"/>
              <a:t> Muhammad Nawaz Sharif is a Pakistani businessman and politician who served as the prime minister of Pakistan for three non-consecutive terms. He is the President of Pakistan Muslim League (N). </a:t>
            </a:r>
          </a:p>
        </p:txBody>
      </p:sp>
      <p:graphicFrame>
        <p:nvGraphicFramePr>
          <p:cNvPr id="4" name="Table 4"/>
          <p:cNvGraphicFramePr>
            <a:graphicFrameLocks noGrp="1"/>
          </p:cNvGraphicFramePr>
          <p:nvPr/>
        </p:nvGraphicFramePr>
        <p:xfrm>
          <a:off x="1451579" y="3534781"/>
          <a:ext cx="6410376" cy="185420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algn="ctr"/>
                      <a:r>
                        <a:rPr lang="en-US" dirty="0"/>
                        <a:t>Persuasion skills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Dependent governance</a:t>
                      </a:r>
                    </a:p>
                  </a:txBody>
                  <a:tcPr/>
                </a:tc>
                <a:extLst>
                  <a:ext uri="{0D108BD9-81ED-4DB2-BD59-A6C34878D82A}">
                    <a16:rowId xmlns:a16="http://schemas.microsoft.com/office/drawing/2014/main" val="10001"/>
                  </a:ext>
                </a:extLst>
              </a:tr>
              <a:tr h="370840">
                <a:tc>
                  <a:txBody>
                    <a:bodyPr/>
                    <a:lstStyle/>
                    <a:p>
                      <a:pPr algn="ctr"/>
                      <a:r>
                        <a:rPr lang="en-US" dirty="0"/>
                        <a:t>Support of people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Lack of credibility</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Party’s worthwhile name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Panama Cases</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Corruption via steel mills</a:t>
                      </a:r>
                    </a:p>
                  </a:txBody>
                  <a:tcPr/>
                </a:tc>
                <a:extLst>
                  <a:ext uri="{0D108BD9-81ED-4DB2-BD59-A6C34878D82A}">
                    <a16:rowId xmlns:a16="http://schemas.microsoft.com/office/drawing/2014/main" val="10004"/>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16383" y="5850280"/>
            <a:ext cx="406400" cy="406400"/>
          </a:xfrm>
          <a:prstGeom prst="rect">
            <a:avLst/>
          </a:prstGeom>
        </p:spPr>
      </p:pic>
      <p:sp>
        <p:nvSpPr>
          <p:cNvPr id="6" name="Frame 5">
            <a:extLst>
              <a:ext uri="{FF2B5EF4-FFF2-40B4-BE49-F238E27FC236}">
                <a16:creationId xmlns:a16="http://schemas.microsoft.com/office/drawing/2014/main" id="{30CB7564-A8A1-4C92-9A12-1155D74CE6B8}"/>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0A093D-C752-4E0D-90CF-4E128C6D292F}"/>
              </a:ext>
            </a:extLst>
          </p:cNvPr>
          <p:cNvPicPr>
            <a:picLocks noChangeAspect="1"/>
          </p:cNvPicPr>
          <p:nvPr/>
        </p:nvPicPr>
        <p:blipFill rotWithShape="1">
          <a:blip r:embed="rId4">
            <a:extLst>
              <a:ext uri="{28A0092B-C50C-407E-A947-70E740481C1C}">
                <a14:useLocalDpi xmlns:a14="http://schemas.microsoft.com/office/drawing/2010/main" val="0"/>
              </a:ext>
            </a:extLst>
          </a:blip>
          <a:srcRect r="9144"/>
          <a:stretch/>
        </p:blipFill>
        <p:spPr>
          <a:xfrm>
            <a:off x="8546654" y="1187768"/>
            <a:ext cx="3192900" cy="4195486"/>
          </a:xfrm>
          <a:prstGeom prst="rect">
            <a:avLst/>
          </a:prstGeom>
        </p:spPr>
      </p:pic>
      <p:sp>
        <p:nvSpPr>
          <p:cNvPr id="2" name="Title 1"/>
          <p:cNvSpPr>
            <a:spLocks noGrp="1"/>
          </p:cNvSpPr>
          <p:nvPr>
            <p:ph type="title"/>
          </p:nvPr>
        </p:nvSpPr>
        <p:spPr>
          <a:xfrm>
            <a:off x="1451579" y="804520"/>
            <a:ext cx="9603275" cy="587136"/>
          </a:xfrm>
        </p:spPr>
        <p:txBody>
          <a:bodyPr/>
          <a:lstStyle/>
          <a:p>
            <a:r>
              <a:rPr lang="en-US" dirty="0"/>
              <a:t>Pervez Musharraf</a:t>
            </a:r>
          </a:p>
        </p:txBody>
      </p:sp>
      <p:sp>
        <p:nvSpPr>
          <p:cNvPr id="3" name="Content Placeholder 2"/>
          <p:cNvSpPr>
            <a:spLocks noGrp="1"/>
          </p:cNvSpPr>
          <p:nvPr>
            <p:ph idx="1"/>
          </p:nvPr>
        </p:nvSpPr>
        <p:spPr>
          <a:xfrm>
            <a:off x="1451579" y="1391656"/>
            <a:ext cx="6410375" cy="1931563"/>
          </a:xfrm>
        </p:spPr>
        <p:txBody>
          <a:bodyPr/>
          <a:lstStyle/>
          <a:p>
            <a:pPr marL="0" indent="0">
              <a:buNone/>
            </a:pPr>
            <a:r>
              <a:rPr lang="en-US" dirty="0"/>
              <a:t>Pervez Musharraf is a Pakistani former four-star general and politician who became the tenth president of Pakistan. He held the presidency from 2001 until 2008.</a:t>
            </a:r>
          </a:p>
        </p:txBody>
      </p:sp>
      <p:graphicFrame>
        <p:nvGraphicFramePr>
          <p:cNvPr id="4" name="Table 4"/>
          <p:cNvGraphicFramePr>
            <a:graphicFrameLocks noGrp="1"/>
          </p:cNvGraphicFramePr>
          <p:nvPr/>
        </p:nvGraphicFramePr>
        <p:xfrm>
          <a:off x="1451578" y="3020720"/>
          <a:ext cx="6410376" cy="3032760"/>
        </p:xfrm>
        <a:graphic>
          <a:graphicData uri="http://schemas.openxmlformats.org/drawingml/2006/table">
            <a:tbl>
              <a:tblPr firstRow="1" bandRow="1">
                <a:tableStyleId>{7DF18680-E054-41AD-8BC1-D1AEF772440D}</a:tableStyleId>
              </a:tblPr>
              <a:tblGrid>
                <a:gridCol w="3205188">
                  <a:extLst>
                    <a:ext uri="{9D8B030D-6E8A-4147-A177-3AD203B41FA5}">
                      <a16:colId xmlns:a16="http://schemas.microsoft.com/office/drawing/2014/main" val="20000"/>
                    </a:ext>
                  </a:extLst>
                </a:gridCol>
                <a:gridCol w="3205188">
                  <a:extLst>
                    <a:ext uri="{9D8B030D-6E8A-4147-A177-3AD203B41FA5}">
                      <a16:colId xmlns:a16="http://schemas.microsoft.com/office/drawing/2014/main" val="20001"/>
                    </a:ext>
                  </a:extLst>
                </a:gridCol>
              </a:tblGrid>
              <a:tr h="370840">
                <a:tc>
                  <a:txBody>
                    <a:bodyPr/>
                    <a:lstStyle/>
                    <a:p>
                      <a:pPr algn="ctr"/>
                      <a:r>
                        <a:rPr lang="en-US" dirty="0"/>
                        <a:t>Strengths</a:t>
                      </a:r>
                    </a:p>
                  </a:txBody>
                  <a:tcPr/>
                </a:tc>
                <a:tc>
                  <a:txBody>
                    <a:bodyPr/>
                    <a:lstStyle/>
                    <a:p>
                      <a:pPr algn="ctr"/>
                      <a:r>
                        <a:rPr lang="en-US" dirty="0"/>
                        <a:t>Weaknesses</a:t>
                      </a:r>
                    </a:p>
                  </a:txBody>
                  <a:tcPr/>
                </a:tc>
                <a:extLst>
                  <a:ext uri="{0D108BD9-81ED-4DB2-BD59-A6C34878D82A}">
                    <a16:rowId xmlns:a16="http://schemas.microsoft.com/office/drawing/2014/main" val="10000"/>
                  </a:ext>
                </a:extLst>
              </a:tr>
              <a:tr h="370840">
                <a:tc>
                  <a:txBody>
                    <a:bodyPr/>
                    <a:lstStyle/>
                    <a:p>
                      <a:pPr algn="ctr"/>
                      <a:r>
                        <a:rPr lang="en-US" dirty="0"/>
                        <a:t>Persuasion skills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Unable to manage all the scenarios</a:t>
                      </a:r>
                    </a:p>
                  </a:txBody>
                  <a:tcPr/>
                </a:tc>
                <a:extLst>
                  <a:ext uri="{0D108BD9-81ED-4DB2-BD59-A6C34878D82A}">
                    <a16:rowId xmlns:a16="http://schemas.microsoft.com/office/drawing/2014/main" val="10001"/>
                  </a:ext>
                </a:extLst>
              </a:tr>
              <a:tr h="370840">
                <a:tc>
                  <a:txBody>
                    <a:bodyPr/>
                    <a:lstStyle/>
                    <a:p>
                      <a:pPr algn="ctr"/>
                      <a:r>
                        <a:rPr lang="en-US" dirty="0"/>
                        <a:t>Support of people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Way too confident about himself</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Former general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A little egocentric which turned into his exile</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Holds degree of LLB</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extLst>
                  <a:ext uri="{0D108BD9-81ED-4DB2-BD59-A6C34878D82A}">
                    <a16:rowId xmlns:a16="http://schemas.microsoft.com/office/drawing/2014/main" val="100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Many countrywide reforms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dirty="0"/>
                    </a:p>
                  </a:txBody>
                  <a:tcPr/>
                </a:tc>
                <a:extLst>
                  <a:ext uri="{0D108BD9-81ED-4DB2-BD59-A6C34878D82A}">
                    <a16:rowId xmlns:a16="http://schemas.microsoft.com/office/drawing/2014/main" val="10005"/>
                  </a:ext>
                </a:extLst>
              </a:tr>
            </a:tbl>
          </a:graphicData>
        </a:graphic>
      </p:graphicFrame>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6053480"/>
            <a:ext cx="406400" cy="406400"/>
          </a:xfrm>
          <a:prstGeom prst="rect">
            <a:avLst/>
          </a:prstGeom>
        </p:spPr>
      </p:pic>
      <p:sp>
        <p:nvSpPr>
          <p:cNvPr id="6" name="Frame 5">
            <a:extLst>
              <a:ext uri="{FF2B5EF4-FFF2-40B4-BE49-F238E27FC236}">
                <a16:creationId xmlns:a16="http://schemas.microsoft.com/office/drawing/2014/main" id="{582CA7C6-624B-4431-A395-7F1BD69F8A57}"/>
              </a:ext>
            </a:extLst>
          </p:cNvPr>
          <p:cNvSpPr/>
          <p:nvPr/>
        </p:nvSpPr>
        <p:spPr>
          <a:xfrm>
            <a:off x="8487418" y="1098088"/>
            <a:ext cx="3311372" cy="4323396"/>
          </a:xfrm>
          <a:prstGeom prst="frame">
            <a:avLst>
              <a:gd name="adj1" fmla="val 6041"/>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35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72</TotalTime>
  <Words>1977</Words>
  <Application>Microsoft Office PowerPoint</Application>
  <PresentationFormat>Widescreen</PresentationFormat>
  <Paragraphs>161</Paragraphs>
  <Slides>22</Slides>
  <Notes>1</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Gill Sans MT</vt:lpstr>
      <vt:lpstr>Palatino Linotype</vt:lpstr>
      <vt:lpstr>Times New Roman</vt:lpstr>
      <vt:lpstr>Gallery</vt:lpstr>
      <vt:lpstr>Leadership term project</vt:lpstr>
      <vt:lpstr>What is covid-19?</vt:lpstr>
      <vt:lpstr>Origin of covid-19</vt:lpstr>
      <vt:lpstr>Poverty and economic loss due to lockdown</vt:lpstr>
      <vt:lpstr>covid-19 cases in Pakistan</vt:lpstr>
      <vt:lpstr>Campaign lead by prime minister. Imran khan</vt:lpstr>
      <vt:lpstr>Asif Ali Zardari</vt:lpstr>
      <vt:lpstr>Mian Muhammad Nawaz Sharif</vt:lpstr>
      <vt:lpstr>Pervez Musharraf</vt:lpstr>
      <vt:lpstr>Imran Khan</vt:lpstr>
      <vt:lpstr>Shahbaz sharif</vt:lpstr>
      <vt:lpstr>molana fazal ur rehman</vt:lpstr>
      <vt:lpstr>Corruption and its impact on society</vt:lpstr>
      <vt:lpstr>Continued…</vt:lpstr>
      <vt:lpstr>Efforts to curb corruption</vt:lpstr>
      <vt:lpstr>Steps to Curtail Corruption in Pakistan</vt:lpstr>
      <vt:lpstr>Continued…</vt:lpstr>
      <vt:lpstr>REMEDIES FOR COVID-19</vt:lpstr>
      <vt:lpstr>Continued…</vt:lpstr>
      <vt:lpstr>Continued…</vt:lpstr>
      <vt:lpstr>Conclusion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 Farooq</dc:creator>
  <cp:lastModifiedBy>Hamza Farooq</cp:lastModifiedBy>
  <cp:revision>117</cp:revision>
  <dcterms:created xsi:type="dcterms:W3CDTF">2020-06-14T04:52:00Z</dcterms:created>
  <dcterms:modified xsi:type="dcterms:W3CDTF">2020-06-15T12:13:33Z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